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3" r:id="rId4"/>
    <p:sldId id="275" r:id="rId5"/>
    <p:sldId id="271" r:id="rId6"/>
    <p:sldId id="264" r:id="rId7"/>
    <p:sldId id="265" r:id="rId8"/>
    <p:sldId id="268" r:id="rId9"/>
    <p:sldId id="266" r:id="rId10"/>
    <p:sldId id="267" r:id="rId11"/>
    <p:sldId id="273" r:id="rId12"/>
    <p:sldId id="270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660066"/>
    <a:srgbClr val="66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>
        <p:scale>
          <a:sx n="66" d="100"/>
          <a:sy n="66" d="100"/>
        </p:scale>
        <p:origin x="-150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18C402-2596-4FA2-BC2C-1A6637BCD15E}" type="datetimeFigureOut">
              <a:rPr lang="zh-TW" altLang="en-US"/>
              <a:pPr>
                <a:defRPr/>
              </a:pPr>
              <a:t>2016/3/9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D01FDA4-4849-4E3C-B98B-9E914F23B8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96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04FC073-2C9F-4B7A-B1BC-C9B13A6A36A5}" type="datetimeFigureOut">
              <a:rPr lang="en-US"/>
              <a:pPr>
                <a:defRPr/>
              </a:pPr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F65F923-5A71-4EAF-9463-9CBFDA517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26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A0D39D-0341-4318-A4A2-E1EFE9D87465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JD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7E6762-B452-433E-9F80-B0CD62FFDD8D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JD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417744-7578-448F-9649-A871FF8CC60C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F6B64A-19C2-4C7E-8CE9-A26030EC8511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A8611D-0D96-4B4C-B2F3-5AE620BFFDB8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JD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1F9CBB-1D1C-4A6E-951B-C9CFAAA6334E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103B9-8273-4E21-B34B-97F0063F9107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67181-EE4E-4CA9-A357-2E891354879A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JD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5373CF-21C4-4DE8-B308-4C8FDC49C194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JD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855F23-3E25-4070-9F63-E2A2F9488BE3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JD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946AB0-D767-4E7B-B949-89317EA53754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JD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4098EC-7033-4BC1-8FD8-819F324232CA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671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A87A6DE-0060-4A8E-BA2D-63384B6DC048}" type="datetimeFigureOut">
              <a:rPr lang="en-US" altLang="en-US"/>
              <a:pPr>
                <a:defRPr/>
              </a:pPr>
              <a:t>3/9/2016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671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9FF0-835E-4FA3-BB1E-B99FAC7D0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39157318-2560-499F-97D2-29C520960C64}" type="datetimeFigureOut">
              <a:rPr lang="en-US" smtClean="0"/>
              <a:pPr>
                <a:defRPr/>
              </a:pPr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AC53554-50BA-4911-A77F-AD035049F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rtica_dioica_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4568712" y="2667000"/>
            <a:ext cx="3657600" cy="1514475"/>
          </a:xfrm>
        </p:spPr>
        <p:txBody>
          <a:bodyPr>
            <a:normAutofit/>
          </a:bodyPr>
          <a:lstStyle/>
          <a:p>
            <a:r>
              <a:rPr lang="zh-TW" altLang="en-US" sz="4400" b="1" dirty="0" smtClean="0"/>
              <a:t>男性舒護</a:t>
            </a:r>
            <a:r>
              <a:rPr lang="zh-TW" altLang="en-US" sz="4400" b="1" dirty="0" smtClean="0"/>
              <a:t>配方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4400" b="1" dirty="0" smtClean="0"/>
              <a:t>錠</a:t>
            </a:r>
            <a:r>
              <a:rPr lang="zh-TW" altLang="en-US" sz="4400" b="1" dirty="0" smtClean="0"/>
              <a:t>狀食品</a:t>
            </a:r>
            <a:endParaRPr lang="zh-TW" altLang="en-US" sz="4400" b="1" dirty="0" smtClean="0">
              <a:ea typeface="新細明體" charset="-120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4568712" y="4619171"/>
            <a:ext cx="4189952" cy="533400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latin typeface="+mn-ea"/>
              </a:rPr>
              <a:t>Prime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82770" y="6393543"/>
            <a:ext cx="8070624" cy="304800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baseline="30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2016 </a:t>
            </a:r>
            <a:r>
              <a:rPr lang="zh-CN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</a:t>
            </a:r>
            <a:r>
              <a:rPr lang="zh-CN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版權所有 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7" descr="markettaiwan-1354515724_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27391" b="30870"/>
          <a:stretch>
            <a:fillRect/>
          </a:stretch>
        </p:blipFill>
        <p:spPr bwMode="auto">
          <a:xfrm>
            <a:off x="381000" y="228600"/>
            <a:ext cx="18129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4518082" y="5292717"/>
            <a:ext cx="3980884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TW" sz="2400" dirty="0" smtClean="0">
                <a:latin typeface="+mn-ea"/>
              </a:rPr>
              <a:t> MPC   Male </a:t>
            </a:r>
            <a:r>
              <a:rPr kumimoji="0" lang="en-US" altLang="zh-TW" sz="2400" dirty="0" err="1" smtClean="0">
                <a:latin typeface="+mn-ea"/>
              </a:rPr>
              <a:t>ProsCare</a:t>
            </a:r>
            <a:endParaRPr kumimoji="0" lang="en-US" altLang="zh-TW" sz="2400" dirty="0" smtClean="0">
              <a:latin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72655" y="5273205"/>
            <a:ext cx="457200" cy="49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TW" sz="1400" dirty="0" smtClean="0">
                <a:ea typeface="新細明體" charset="-120"/>
              </a:rPr>
              <a:t>TM</a:t>
            </a:r>
            <a:endParaRPr kumimoji="0" lang="en-US" altLang="zh-TW" sz="1400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495800"/>
          </a:xfrm>
        </p:spPr>
        <p:txBody>
          <a:bodyPr>
            <a:normAutofit/>
          </a:bodyPr>
          <a:lstStyle/>
          <a:p>
            <a:pPr marL="68263" indent="0">
              <a:buFont typeface="Wingdings 2" pitchFamily="18" charset="2"/>
              <a:buNone/>
            </a:pP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葡萄籽提取物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ea typeface="新細明體" charset="-120"/>
              </a:rPr>
              <a:t>Grape Seed Extract</a:t>
            </a:r>
            <a:endParaRPr lang="zh-TW" alt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68263" indent="0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葡萄籽中富含多酚類物質等抗氧化成分，對於健康有許多益處。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263" indent="0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研究發現，葡萄籽萃取物有助於促進新陳代謝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sk-SK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2014;66(4):736-46.. Epub 2013 Nov 5.)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263" indent="0"/>
            <a:endParaRPr lang="en-US" altLang="zh-TW" sz="3200" dirty="0" smtClean="0">
              <a:ea typeface="新細明體" charset="-120"/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57200" y="762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kumimoji="0" lang="zh-TW" altLang="en-US" sz="4000" b="1" dirty="0" smtClean="0">
                <a:solidFill>
                  <a:srgbClr val="92D050"/>
                </a:solidFill>
                <a:latin typeface="Century Gothic"/>
                <a:ea typeface="微軟正黑體"/>
              </a:rPr>
              <a:t>所含營養素</a:t>
            </a:r>
            <a:endParaRPr kumimoji="0" lang="en-US" altLang="zh-TW" sz="4000" b="1" dirty="0">
              <a:solidFill>
                <a:srgbClr val="92D050"/>
              </a:solidFill>
              <a:latin typeface="Century Gothic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572000"/>
          </a:xfrm>
        </p:spPr>
        <p:txBody>
          <a:bodyPr>
            <a:normAutofit/>
          </a:bodyPr>
          <a:lstStyle/>
          <a:p>
            <a:pPr marL="68263" indent="0">
              <a:buFont typeface="Wingdings 2" pitchFamily="18" charset="2"/>
              <a:buNone/>
            </a:pP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鋅 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ea typeface="新細明體" charset="-120"/>
              </a:rPr>
              <a:t>Zinc</a:t>
            </a:r>
            <a:endParaRPr lang="zh-TW" alt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68263" indent="0"/>
            <a:r>
              <a:rPr lang="zh-TW" altLang="en-US" sz="2800" dirty="0" smtClean="0"/>
              <a:t>為胰島素及多種酵素的成分，在體內擔任輔酶角色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68263" indent="0"/>
            <a:r>
              <a:rPr lang="zh-TW" altLang="en-US" sz="2800" dirty="0" smtClean="0"/>
              <a:t>有助於</a:t>
            </a:r>
            <a:r>
              <a:rPr lang="zh-TW" altLang="en-US" sz="2800" dirty="0" smtClean="0"/>
              <a:t>維持能量、醣類、蛋白質與核酸的正常代謝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68263" indent="0"/>
            <a:r>
              <a:rPr lang="zh-TW" altLang="en-US" sz="2800" dirty="0" smtClean="0"/>
              <a:t>有助於</a:t>
            </a:r>
            <a:r>
              <a:rPr lang="zh-TW" altLang="en-US" sz="2800" dirty="0" smtClean="0"/>
              <a:t>維持生長發育與生殖機能。</a:t>
            </a:r>
            <a:endParaRPr lang="en-US" altLang="zh-TW" sz="2800" dirty="0" smtClean="0"/>
          </a:p>
          <a:p>
            <a:pPr marL="68263" indent="0">
              <a:buFont typeface="Wingdings 2" pitchFamily="18" charset="2"/>
              <a:buNone/>
            </a:pPr>
            <a:endParaRPr lang="zh-TW" altLang="en-US" sz="1900" dirty="0" smtClean="0"/>
          </a:p>
          <a:p>
            <a:pPr marL="68263" indent="0"/>
            <a:endParaRPr lang="en-US" altLang="zh-TW" sz="2800" dirty="0" smtClean="0"/>
          </a:p>
          <a:p>
            <a:pPr marL="68263" indent="0"/>
            <a:endParaRPr lang="zh-TW" altLang="en-US" sz="2800" dirty="0" smtClean="0">
              <a:ea typeface="新細明體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en-US" altLang="en-US" sz="1900" dirty="0" smtClean="0">
              <a:ea typeface="ＭＳ Ｐゴシック" pitchFamily="34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" y="762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kumimoji="0" lang="zh-TW" altLang="en-US" sz="4000" b="1" dirty="0" smtClean="0">
                <a:solidFill>
                  <a:srgbClr val="92D050"/>
                </a:solidFill>
                <a:latin typeface="Century Gothic"/>
                <a:ea typeface="微軟正黑體"/>
              </a:rPr>
              <a:t>所含營養素</a:t>
            </a:r>
            <a:endParaRPr kumimoji="0" lang="en-US" altLang="zh-TW" sz="4000" b="1" dirty="0">
              <a:solidFill>
                <a:srgbClr val="92D050"/>
              </a:solidFill>
              <a:latin typeface="Century Gothic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7"/>
          <p:cNvSpPr>
            <a:spLocks noGrp="1"/>
          </p:cNvSpPr>
          <p:nvPr>
            <p:ph idx="1"/>
          </p:nvPr>
        </p:nvSpPr>
        <p:spPr>
          <a:xfrm>
            <a:off x="838200" y="2220686"/>
            <a:ext cx="6777317" cy="3508977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産品代碼</a:t>
            </a:r>
            <a:r>
              <a:rPr lang="en-US" altLang="zh-TW" sz="2800" b="1" dirty="0">
                <a:solidFill>
                  <a:schemeClr val="accent1"/>
                </a:solidFill>
                <a:latin typeface="+mn-ea"/>
              </a:rPr>
              <a:t>: T13158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容量</a:t>
            </a:r>
            <a:r>
              <a:rPr lang="en-US" altLang="zh-TW" sz="2800" b="1" dirty="0">
                <a:solidFill>
                  <a:schemeClr val="accent1"/>
                </a:solidFill>
                <a:latin typeface="+mn-ea"/>
              </a:rPr>
              <a:t>: 30</a:t>
            </a: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粒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+mn-ea"/>
              </a:rPr>
              <a:t>超連鎖</a:t>
            </a:r>
            <a:r>
              <a:rPr lang="en-US" sz="2800" b="1" baseline="30000" dirty="0">
                <a:solidFill>
                  <a:schemeClr val="accent1"/>
                </a:solidFill>
                <a:latin typeface="+mn-ea"/>
              </a:rPr>
              <a:t>®</a:t>
            </a:r>
            <a:r>
              <a:rPr lang="zh-CN" altLang="en-US" sz="2800" b="1" dirty="0">
                <a:solidFill>
                  <a:schemeClr val="accent1"/>
                </a:solidFill>
                <a:latin typeface="+mn-ea"/>
              </a:rPr>
              <a:t>成本價</a:t>
            </a:r>
            <a:r>
              <a:rPr lang="en-US" altLang="zh-TW" sz="2800" b="1" dirty="0">
                <a:solidFill>
                  <a:schemeClr val="accent1"/>
                </a:solidFill>
                <a:latin typeface="+mn-ea"/>
              </a:rPr>
              <a:t>: NT$</a:t>
            </a: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TW" sz="2800" b="1" dirty="0">
                <a:solidFill>
                  <a:schemeClr val="accent1"/>
                </a:solidFill>
                <a:latin typeface="+mn-ea"/>
              </a:rPr>
              <a:t>1,255</a:t>
            </a: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元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建議零售價</a:t>
            </a:r>
            <a:r>
              <a:rPr lang="en-US" altLang="zh-TW" sz="2800" b="1" dirty="0">
                <a:solidFill>
                  <a:schemeClr val="accent1"/>
                </a:solidFill>
                <a:latin typeface="+mn-ea"/>
              </a:rPr>
              <a:t>: NT$</a:t>
            </a: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TW" sz="2800" b="1" dirty="0">
                <a:solidFill>
                  <a:schemeClr val="accent1"/>
                </a:solidFill>
                <a:latin typeface="+mn-ea"/>
              </a:rPr>
              <a:t>1,755</a:t>
            </a: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元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chemeClr val="accent1"/>
                </a:solidFill>
                <a:latin typeface="+mn-ea"/>
              </a:rPr>
              <a:t>BV: 27</a:t>
            </a:r>
          </a:p>
        </p:txBody>
      </p:sp>
      <p:sp>
        <p:nvSpPr>
          <p:cNvPr id="38914" name="Date Placeholder 5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91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891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57200" y="762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kumimoji="0" lang="zh-TW" altLang="en-US" sz="4000" b="1" dirty="0" smtClean="0">
                <a:solidFill>
                  <a:srgbClr val="92D050"/>
                </a:solidFill>
                <a:latin typeface="Century Gothic"/>
                <a:ea typeface="微軟正黑體"/>
              </a:rPr>
              <a:t>男性舒護配方錠狀食品</a:t>
            </a:r>
            <a:endParaRPr kumimoji="0" lang="en-US" altLang="zh-TW" sz="4000" b="1" dirty="0">
              <a:solidFill>
                <a:srgbClr val="92D050"/>
              </a:solidFill>
              <a:latin typeface="Century Gothic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20000" cy="29718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根據內政部最新統計，民國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103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年國人，女性平均壽命為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83.19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歲，男性為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76.72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歲。</a:t>
            </a:r>
          </a:p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隨著老年社會的來臨，熟男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(35~50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歲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與資深熟男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(50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歲後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~)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的健康維持也愈受重視。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男性隨著年紀增長，如廁時卻逐漸成為困擾。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滴滴答答的不便感可能已嚴重影響生活品質。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endParaRPr lang="en-US" altLang="en-US" dirty="0" smtClean="0">
              <a:latin typeface="+mn-ea"/>
            </a:endParaRPr>
          </a:p>
          <a:p>
            <a:pPr>
              <a:buFontTx/>
              <a:buNone/>
            </a:pPr>
            <a:endParaRPr lang="en-US" altLang="en-US" dirty="0" smtClean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3400" y="838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</a:pPr>
            <a:r>
              <a:rPr kumimoji="0" lang="zh-TW" altLang="en-US" sz="4000" b="1" dirty="0">
                <a:solidFill>
                  <a:srgbClr val="92D050"/>
                </a:solidFill>
                <a:latin typeface="Century Gothic"/>
                <a:ea typeface="微軟正黑體"/>
              </a:rPr>
              <a:t>熟男背後的困擾</a:t>
            </a:r>
            <a:endParaRPr kumimoji="0" lang="zh-TW" altLang="en-US" sz="4000" b="1" dirty="0">
              <a:solidFill>
                <a:srgbClr val="92D05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91457" y="1828800"/>
            <a:ext cx="7924800" cy="4572000"/>
          </a:xfrm>
        </p:spPr>
        <p:txBody>
          <a:bodyPr rtlCol="0">
            <a:noAutofit/>
          </a:bodyPr>
          <a:lstStyle/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避免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食用辛辣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食物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: </a:t>
            </a:r>
            <a:r>
              <a:rPr lang="zh-TW" altLang="en-US" sz="2800" dirty="0" smtClean="0">
                <a:latin typeface="+mn-ea"/>
              </a:rPr>
              <a:t>如</a:t>
            </a:r>
            <a:r>
              <a:rPr lang="zh-TW" altLang="en-US" sz="2800" dirty="0">
                <a:latin typeface="+mn-ea"/>
              </a:rPr>
              <a:t>吸煙、酒精、濃茶、沙茶、芥茉、辣椒、咖啡、可可、可樂、精製醣類及香料等。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避免熬夜、每天維持正常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作息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維持理想體重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: </a:t>
            </a:r>
            <a:r>
              <a:rPr lang="zh-TW" altLang="en-US" sz="2800" dirty="0" smtClean="0">
                <a:latin typeface="+mn-ea"/>
              </a:rPr>
              <a:t>適度</a:t>
            </a:r>
            <a:r>
              <a:rPr lang="zh-TW" altLang="en-US" sz="2800" dirty="0">
                <a:latin typeface="+mn-ea"/>
              </a:rPr>
              <a:t>且有氧的運動、及大便通暢</a:t>
            </a:r>
            <a:endParaRPr lang="en-US" altLang="zh-TW" sz="2800" dirty="0">
              <a:latin typeface="+mn-ea"/>
            </a:endParaRP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多喝水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:</a:t>
            </a:r>
            <a:r>
              <a:rPr lang="zh-TW" altLang="en-US" sz="2800" dirty="0">
                <a:latin typeface="+mn-ea"/>
              </a:rPr>
              <a:t>濃度高的尿液</a:t>
            </a:r>
            <a:r>
              <a:rPr lang="zh-TW" altLang="en-US" sz="2800" dirty="0" smtClean="0">
                <a:latin typeface="+mn-ea"/>
              </a:rPr>
              <a:t>會產生</a:t>
            </a:r>
            <a:r>
              <a:rPr lang="zh-TW" altLang="en-US" sz="2800" dirty="0">
                <a:latin typeface="+mn-ea"/>
              </a:rPr>
              <a:t>較多的刺激</a:t>
            </a:r>
            <a:endParaRPr lang="en-US" altLang="zh-TW" sz="2800" dirty="0">
              <a:latin typeface="+mn-ea"/>
            </a:endParaRP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保持心情愉快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。</a:t>
            </a:r>
            <a:endParaRPr lang="en-US" altLang="en-US" sz="2800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不憋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尿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zh-TW" sz="28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1800" dirty="0" smtClean="0">
                <a:latin typeface="+mn-ea"/>
              </a:rPr>
              <a:t> </a:t>
            </a:r>
            <a:endParaRPr lang="en-US" altLang="zh-TW" sz="1800" dirty="0" smtClean="0">
              <a:latin typeface="+mn-ea"/>
            </a:endParaRP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zh-TW" sz="1800" dirty="0">
              <a:latin typeface="+mn-ea"/>
            </a:endParaRP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1800" dirty="0" smtClean="0">
                <a:latin typeface="+mn-ea"/>
              </a:rPr>
              <a:t>資料來源</a:t>
            </a:r>
            <a:r>
              <a:rPr lang="en-US" altLang="zh-TW" sz="1800" dirty="0" smtClean="0">
                <a:latin typeface="+mn-ea"/>
              </a:rPr>
              <a:t>:</a:t>
            </a:r>
            <a:r>
              <a:rPr lang="zh-TW" altLang="en-US" sz="1800" dirty="0" smtClean="0">
                <a:latin typeface="+mn-ea"/>
              </a:rPr>
              <a:t> 台灣</a:t>
            </a:r>
            <a:r>
              <a:rPr lang="zh-TW" altLang="en-US" sz="1800" dirty="0">
                <a:latin typeface="+mn-ea"/>
              </a:rPr>
              <a:t>尿失禁防治協會童綜合醫院 泌尿科主治醫師 許兆畬</a:t>
            </a:r>
            <a:r>
              <a:rPr lang="zh-TW" altLang="en-US" sz="1800" dirty="0" smtClean="0">
                <a:latin typeface="+mn-ea"/>
              </a:rPr>
              <a:t>醫師</a:t>
            </a:r>
            <a:endParaRPr lang="en-US" altLang="zh-TW" sz="1800" dirty="0">
              <a:latin typeface="+mn-ea"/>
            </a:endParaRP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en-US" sz="2800" i="1" dirty="0">
              <a:latin typeface="+mn-ea"/>
            </a:endParaRP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8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9057" y="8382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94C600"/>
                </a:solidFill>
                <a:latin typeface="Century Gothic"/>
                <a:ea typeface="微軟正黑體"/>
                <a:cs typeface="+mj-cs"/>
              </a:rPr>
              <a:t>熟齡男性保健之道</a:t>
            </a:r>
            <a:endParaRPr kumimoji="0" lang="en-US" altLang="zh-TW" sz="4000" b="1" dirty="0">
              <a:solidFill>
                <a:srgbClr val="94C600"/>
              </a:solidFill>
              <a:latin typeface="Century Gothic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024688" cy="1143000"/>
          </a:xfrm>
        </p:spPr>
        <p:txBody>
          <a:bodyPr/>
          <a:lstStyle/>
          <a:p>
            <a:r>
              <a:rPr kumimoji="1" lang="zh-TW" altLang="en-US" b="1" dirty="0" smtClean="0"/>
              <a:t>適度營養補充品的輔助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0" cy="3733800"/>
          </a:xfrm>
        </p:spPr>
        <p:txBody>
          <a:bodyPr>
            <a:normAutofit/>
          </a:bodyPr>
          <a:lstStyle/>
          <a:p>
            <a:pPr marL="68263" indent="0">
              <a:buFont typeface="Wingdings 2" pitchFamily="18" charset="2"/>
              <a:buNone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根據統計  ，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75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％的如廁困擾是可以經由改變飲食及生活方式加以預防的：</a:t>
            </a:r>
          </a:p>
          <a:p>
            <a:pPr marL="68263" indent="0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含抗氧化的食物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68263" indent="0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南瓜子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68263" indent="0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植物固醇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68263" indent="0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含異黃酮和黃酮類食物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200" y="5580313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參考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資料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: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台灣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尿失禁防治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協會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http://www.tcs.org.tw/profession/article/index_info.asp?med_id=65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838200"/>
          </a:xfrm>
        </p:spPr>
        <p:txBody>
          <a:bodyPr/>
          <a:lstStyle/>
          <a:p>
            <a:r>
              <a:rPr lang="zh-TW" altLang="en-US" b="1" dirty="0" smtClean="0"/>
              <a:t>男性舒護配方錠狀食品</a:t>
            </a:r>
            <a:endParaRPr lang="zh-TW" altLang="en-US" b="1" dirty="0" smtClean="0">
              <a:ea typeface="新細明體" charset="-12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86108" cy="3508977"/>
          </a:xfrm>
        </p:spPr>
        <p:txBody>
          <a:bodyPr>
            <a:normAutofit/>
          </a:bodyPr>
          <a:lstStyle/>
          <a:p>
            <a:pPr marL="68263" indent="0">
              <a:buFont typeface="Wingdings 2" pitchFamily="18" charset="2"/>
              <a:buNone/>
            </a:pPr>
            <a:r>
              <a:rPr lang="zh-TW" altLang="en-US" sz="2800" dirty="0" smtClean="0"/>
              <a:t>男性舒護配方錠狀食品結合</a:t>
            </a:r>
            <a:r>
              <a:rPr lang="zh-TW" altLang="en-US" sz="2800" b="1" dirty="0" smtClean="0"/>
              <a:t>多種草本植物</a:t>
            </a:r>
            <a:r>
              <a:rPr lang="zh-TW" altLang="en-US" sz="2800" dirty="0" smtClean="0"/>
              <a:t>和</a:t>
            </a:r>
            <a:r>
              <a:rPr lang="zh-TW" altLang="en-US" sz="2800" b="1" dirty="0" smtClean="0"/>
              <a:t>兩種營養素</a:t>
            </a:r>
            <a:r>
              <a:rPr lang="zh-TW" altLang="en-US" sz="2800" dirty="0" smtClean="0"/>
              <a:t>，幫助維持健康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68263" indent="0">
              <a:buFont typeface="Wingdings 2" pitchFamily="18" charset="2"/>
              <a:buNone/>
            </a:pPr>
            <a:r>
              <a:rPr lang="zh-TW" altLang="en-US" sz="2800" dirty="0" smtClean="0"/>
              <a:t>每</a:t>
            </a:r>
            <a:r>
              <a:rPr lang="zh-TW" altLang="en-US" sz="2800" dirty="0" smtClean="0"/>
              <a:t>一種成分都經過精心挑選，能夠為您的健康帶來助益。</a:t>
            </a:r>
            <a:endParaRPr lang="zh-TW" altLang="en-US" sz="2800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419600"/>
          </a:xfrm>
        </p:spPr>
        <p:txBody>
          <a:bodyPr rtlCol="0">
            <a:normAutofit/>
          </a:bodyPr>
          <a:lstStyle/>
          <a:p>
            <a:pPr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植物固醇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  Plant Sterols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廣泛存在於蔬菜、水果等各種植物的細胞膜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中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補充植物固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醇可以幫助男性維持良好健康狀態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，擁有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更理想生活品質。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762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kumimoji="0" lang="zh-TW" altLang="en-US" sz="4000" b="1" dirty="0" smtClean="0">
                <a:solidFill>
                  <a:srgbClr val="92D050"/>
                </a:solidFill>
                <a:latin typeface="Century Gothic"/>
                <a:ea typeface="微軟正黑體"/>
              </a:rPr>
              <a:t>所含營養素</a:t>
            </a:r>
            <a:endParaRPr kumimoji="0" lang="en-US" altLang="zh-TW" sz="4000" b="1" dirty="0">
              <a:solidFill>
                <a:srgbClr val="92D050"/>
              </a:solidFill>
              <a:latin typeface="Century Gothic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>
            <a:normAutofit/>
          </a:bodyPr>
          <a:lstStyle/>
          <a:p>
            <a:pPr marL="68263" indent="0">
              <a:buFont typeface="Wingdings 2" pitchFamily="18" charset="2"/>
              <a:buNone/>
            </a:pP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蕁麻根萃取物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ea typeface="新細明體" charset="-120"/>
              </a:rPr>
              <a:t>  </a:t>
            </a:r>
          </a:p>
          <a:p>
            <a:pPr marL="68263" indent="0">
              <a:buFont typeface="Wingdings 2" pitchFamily="18" charset="2"/>
              <a:buNone/>
            </a:pP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ea typeface="新細明體" charset="-120"/>
              </a:rPr>
              <a:t>Stinging Nettle Root Extract</a:t>
            </a:r>
            <a:endParaRPr lang="zh-TW" alt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68263" indent="0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蕁麻是一種多年生草本開花植物，原生於歐洲、亞洲、非洲北部和北美洲。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263" indent="0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於東、西方均備受推崇的蕁麻根，可有助維護男性健康與良好生活品質。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263" indent="0">
              <a:buFont typeface="Wingdings 2" pitchFamily="18" charset="2"/>
              <a:buNone/>
            </a:pPr>
            <a:endParaRPr lang="zh-TW" altLang="en-US" sz="3000" u="sng" dirty="0" smtClean="0">
              <a:solidFill>
                <a:srgbClr val="000000"/>
              </a:solidFill>
              <a:ea typeface="新細明體" charset="-120"/>
            </a:endParaRPr>
          </a:p>
          <a:p>
            <a:pPr lvl="1">
              <a:lnSpc>
                <a:spcPct val="80000"/>
              </a:lnSpc>
            </a:pPr>
            <a:endParaRPr lang="en-US" altLang="en-US" sz="3000" dirty="0" smtClean="0">
              <a:ea typeface="ＭＳ Ｐゴシック" pitchFamily="34" charset="-128"/>
            </a:endParaRPr>
          </a:p>
        </p:txBody>
      </p:sp>
      <p:pic>
        <p:nvPicPr>
          <p:cNvPr id="28677" name="Picture 2" descr="http://upload.wikimedia.org/wikipedia/commons/thumb/1/14/Urtica_dioica_1.jpg/83px-Urtica_dioica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8600"/>
            <a:ext cx="1676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57200" y="762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kumimoji="0" lang="zh-TW" altLang="en-US" sz="4000" b="1" dirty="0" smtClean="0">
                <a:solidFill>
                  <a:srgbClr val="92D050"/>
                </a:solidFill>
                <a:latin typeface="Century Gothic"/>
                <a:ea typeface="微軟正黑體"/>
              </a:rPr>
              <a:t>所含營養素</a:t>
            </a:r>
            <a:endParaRPr kumimoji="0" lang="en-US" altLang="zh-TW" sz="4000" b="1" dirty="0">
              <a:solidFill>
                <a:srgbClr val="92D050"/>
              </a:solidFill>
              <a:latin typeface="Century Gothic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267200"/>
          </a:xfrm>
        </p:spPr>
        <p:txBody>
          <a:bodyPr>
            <a:normAutofit/>
          </a:bodyPr>
          <a:lstStyle/>
          <a:p>
            <a:pPr marL="68263" indent="0">
              <a:lnSpc>
                <a:spcPct val="80000"/>
              </a:lnSpc>
              <a:buFont typeface="Wingdings 2" pitchFamily="18" charset="2"/>
              <a:buNone/>
            </a:pP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金雀異黃酮 </a:t>
            </a:r>
            <a:r>
              <a:rPr lang="en-US" altLang="zh-TW" sz="2800" b="1" dirty="0" err="1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geniVida</a:t>
            </a:r>
            <a:r>
              <a:rPr lang="en-US" altLang="zh-TW" sz="2800" b="1" baseline="300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®</a:t>
            </a:r>
            <a:endParaRPr lang="zh-TW" altLang="en-US" sz="2800" b="1" dirty="0" smtClean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68263" indent="0">
              <a:lnSpc>
                <a:spcPct val="80000"/>
              </a:lnSpc>
            </a:pPr>
            <a:r>
              <a:rPr lang="en-US" altLang="zh-TW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geniVida</a:t>
            </a:r>
            <a:r>
              <a:rPr lang="en-US" altLang="zh-TW" sz="2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®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是一種高純度、萃取自非基因改造的大豆異黃酮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68263" indent="0">
              <a:lnSpc>
                <a:spcPct val="80000"/>
              </a:lnSpc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大豆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異黃酮是一種類黃酮，可以維護男性健康，擁有更好的生活品質。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68263" indent="0">
              <a:lnSpc>
                <a:spcPct val="80000"/>
              </a:lnSpc>
            </a:pPr>
            <a:r>
              <a:rPr lang="en-US" altLang="zh-TW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geniVida</a:t>
            </a:r>
            <a:r>
              <a:rPr lang="en-US" altLang="zh-TW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®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更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在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2010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年獲得美國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FDA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認可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self-affirmed GRAS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，在其使用安全性上提供了一個保障。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68263" indent="0">
              <a:lnSpc>
                <a:spcPct val="80000"/>
              </a:lnSpc>
              <a:buFont typeface="Wingdings 2" pitchFamily="18" charset="2"/>
              <a:buNone/>
            </a:pPr>
            <a:endParaRPr lang="zh-TW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68263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1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†</a:t>
            </a:r>
            <a:r>
              <a:rPr lang="en-US" altLang="zh-TW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geniVida</a:t>
            </a:r>
            <a:r>
              <a:rPr lang="en-US" altLang="zh-TW" sz="1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®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為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DSM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營養產品公司的註冊商標。</a:t>
            </a:r>
            <a:endParaRPr lang="zh-TW" alt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lvl="1">
              <a:lnSpc>
                <a:spcPct val="60000"/>
              </a:lnSpc>
              <a:buFont typeface="Wingdings" pitchFamily="2" charset="2"/>
              <a:buChar char="Ø"/>
            </a:pPr>
            <a:endParaRPr lang="en-US" altLang="en-US" sz="1600" dirty="0" smtClean="0">
              <a:latin typeface="+mn-ea"/>
            </a:endParaRPr>
          </a:p>
          <a:p>
            <a:pPr lvl="1">
              <a:lnSpc>
                <a:spcPct val="60000"/>
              </a:lnSpc>
              <a:buFont typeface="Wingdings" pitchFamily="2" charset="2"/>
              <a:buChar char="Ø"/>
            </a:pPr>
            <a:endParaRPr lang="en-US" altLang="en-US" sz="1600" dirty="0" smtClean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" y="762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kumimoji="0" lang="zh-TW" altLang="en-US" sz="4000" b="1" dirty="0" smtClean="0">
                <a:solidFill>
                  <a:srgbClr val="92D050"/>
                </a:solidFill>
                <a:latin typeface="Century Gothic"/>
                <a:ea typeface="微軟正黑體"/>
              </a:rPr>
              <a:t>所含營養素</a:t>
            </a:r>
            <a:endParaRPr kumimoji="0" lang="en-US" altLang="zh-TW" sz="4000" b="1" dirty="0">
              <a:solidFill>
                <a:srgbClr val="92D050"/>
              </a:solidFill>
              <a:latin typeface="Century Gothic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91000"/>
          </a:xfrm>
        </p:spPr>
        <p:txBody>
          <a:bodyPr>
            <a:normAutofit/>
          </a:bodyPr>
          <a:lstStyle/>
          <a:p>
            <a:pPr marL="68263" indent="0">
              <a:buFont typeface="Wingdings 2" pitchFamily="18" charset="2"/>
              <a:buNone/>
            </a:pP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南瓜籽萃取物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68263" indent="0">
              <a:buFont typeface="Wingdings 2" pitchFamily="18" charset="2"/>
              <a:buNone/>
            </a:pP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ea typeface="新細明體" charset="-120"/>
              </a:rPr>
              <a:t>Pumpkin Seed Extract</a:t>
            </a:r>
            <a:endParaRPr lang="zh-TW" alt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68263" indent="0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富含蛋白質、胡蘿蔔素、維生素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新細明體" charset="-120"/>
              </a:rPr>
              <a:t>E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和脂肪酸，可以維護男性健康。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263" indent="0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歐洲大規模實驗發現，使用南瓜籽萃取物有助於提升如廁品質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Urol Int. 2015;94(3):286-95,Epub 2014 Sep 5.)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381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57200" y="762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kumimoji="0" lang="zh-TW" altLang="en-US" sz="4000" b="1" dirty="0" smtClean="0">
                <a:solidFill>
                  <a:srgbClr val="92D050"/>
                </a:solidFill>
                <a:latin typeface="Century Gothic"/>
                <a:ea typeface="微軟正黑體"/>
              </a:rPr>
              <a:t>所含營養素</a:t>
            </a:r>
            <a:endParaRPr kumimoji="0" lang="en-US" altLang="zh-TW" sz="4000" b="1" dirty="0">
              <a:solidFill>
                <a:srgbClr val="92D050"/>
              </a:solidFill>
              <a:latin typeface="Century Gothic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1018</TotalTime>
  <Words>676</Words>
  <Application>Microsoft Office PowerPoint</Application>
  <PresentationFormat>如螢幕大小 (4:3)</PresentationFormat>
  <Paragraphs>92</Paragraphs>
  <Slides>12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奧斯丁</vt:lpstr>
      <vt:lpstr>男性舒護配方 錠狀食品</vt:lpstr>
      <vt:lpstr>PowerPoint 簡報</vt:lpstr>
      <vt:lpstr>PowerPoint 簡報</vt:lpstr>
      <vt:lpstr>適度營養補充品的輔助</vt:lpstr>
      <vt:lpstr>男性舒護配方錠狀食品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男性舒護配方錠狀食品</dc:title>
  <dc:creator>Nancy Fang</dc:creator>
  <cp:lastModifiedBy>Laura Chen</cp:lastModifiedBy>
  <cp:revision>58</cp:revision>
  <cp:lastPrinted>2016-02-19T01:11:57Z</cp:lastPrinted>
  <dcterms:created xsi:type="dcterms:W3CDTF">2016-01-19T20:02:17Z</dcterms:created>
  <dcterms:modified xsi:type="dcterms:W3CDTF">2016-03-09T09:26:27Z</dcterms:modified>
</cp:coreProperties>
</file>